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2" r:id="rId2"/>
    <p:sldId id="263" r:id="rId3"/>
    <p:sldId id="256" r:id="rId4"/>
    <p:sldId id="261" r:id="rId5"/>
  </p:sldIdLst>
  <p:sldSz cx="6858000" cy="1219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5D9"/>
    <a:srgbClr val="212E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49" autoAdjust="0"/>
    <p:restoredTop sz="94660"/>
  </p:normalViewPr>
  <p:slideViewPr>
    <p:cSldViewPr snapToGrid="0">
      <p:cViewPr varScale="1">
        <p:scale>
          <a:sx n="61" d="100"/>
          <a:sy n="61" d="100"/>
        </p:scale>
        <p:origin x="3320" y="240"/>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slide" Target="slides/slide4.xml"/><Relationship Id="rId4" Type="http://schemas.openxmlformats.org/officeDocument/2006/relationships/slide" Target="slides/slide3.xml"/><Relationship Id="rId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995312"/>
            <a:ext cx="5829300" cy="4244622"/>
          </a:xfrm>
        </p:spPr>
        <p:txBody>
          <a:bodyPr anchor="b"/>
          <a:lstStyle>
            <a:lvl1pPr algn="ctr">
              <a:defRPr sz="4500"/>
            </a:lvl1pPr>
          </a:lstStyle>
          <a:p>
            <a:r>
              <a:rPr lang="tr-TR"/>
              <a:t>Asıl başlık stilini düzenlemek için tıklayın</a:t>
            </a:r>
            <a:endParaRPr lang="en-US" dirty="0"/>
          </a:p>
        </p:txBody>
      </p:sp>
      <p:sp>
        <p:nvSpPr>
          <p:cNvPr id="3" name="Subtitle 2"/>
          <p:cNvSpPr>
            <a:spLocks noGrp="1"/>
          </p:cNvSpPr>
          <p:nvPr>
            <p:ph type="subTitle" idx="1"/>
          </p:nvPr>
        </p:nvSpPr>
        <p:spPr>
          <a:xfrm>
            <a:off x="857250" y="6403623"/>
            <a:ext cx="5143500" cy="2943577"/>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C403C194-C91B-4897-A26F-BF9CA55DEF3C}" type="datetimeFigureOut">
              <a:rPr lang="tr-TR" smtClean="0"/>
              <a:t>3.07.2025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E0B6DAC-F308-4291-AF0F-070D4C9FCD62}" type="slidenum">
              <a:rPr lang="tr-TR" smtClean="0"/>
              <a:t>‹#›</a:t>
            </a:fld>
            <a:endParaRPr lang="tr-TR"/>
          </a:p>
        </p:txBody>
      </p:sp>
    </p:spTree>
    <p:extLst>
      <p:ext uri="{BB962C8B-B14F-4D97-AF65-F5344CB8AC3E}">
        <p14:creationId xmlns:p14="http://schemas.microsoft.com/office/powerpoint/2010/main" val="595759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403C194-C91B-4897-A26F-BF9CA55DEF3C}" type="datetimeFigureOut">
              <a:rPr lang="tr-TR" smtClean="0"/>
              <a:t>3.07.2025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E0B6DAC-F308-4291-AF0F-070D4C9FCD62}" type="slidenum">
              <a:rPr lang="tr-TR" smtClean="0"/>
              <a:t>‹#›</a:t>
            </a:fld>
            <a:endParaRPr lang="tr-TR"/>
          </a:p>
        </p:txBody>
      </p:sp>
    </p:spTree>
    <p:extLst>
      <p:ext uri="{BB962C8B-B14F-4D97-AF65-F5344CB8AC3E}">
        <p14:creationId xmlns:p14="http://schemas.microsoft.com/office/powerpoint/2010/main" val="2253163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649111"/>
            <a:ext cx="1478756" cy="10332156"/>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471488" y="649111"/>
            <a:ext cx="4350544" cy="10332156"/>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403C194-C91B-4897-A26F-BF9CA55DEF3C}" type="datetimeFigureOut">
              <a:rPr lang="tr-TR" smtClean="0"/>
              <a:t>3.07.2025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E0B6DAC-F308-4291-AF0F-070D4C9FCD62}" type="slidenum">
              <a:rPr lang="tr-TR" smtClean="0"/>
              <a:t>‹#›</a:t>
            </a:fld>
            <a:endParaRPr lang="tr-TR"/>
          </a:p>
        </p:txBody>
      </p:sp>
    </p:spTree>
    <p:extLst>
      <p:ext uri="{BB962C8B-B14F-4D97-AF65-F5344CB8AC3E}">
        <p14:creationId xmlns:p14="http://schemas.microsoft.com/office/powerpoint/2010/main" val="431791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C403C194-C91B-4897-A26F-BF9CA55DEF3C}" type="datetimeFigureOut">
              <a:rPr lang="tr-TR" smtClean="0"/>
              <a:t>3.07.2025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E0B6DAC-F308-4291-AF0F-070D4C9FCD62}" type="slidenum">
              <a:rPr lang="tr-TR" smtClean="0"/>
              <a:t>‹#›</a:t>
            </a:fld>
            <a:endParaRPr lang="tr-TR"/>
          </a:p>
        </p:txBody>
      </p:sp>
    </p:spTree>
    <p:extLst>
      <p:ext uri="{BB962C8B-B14F-4D97-AF65-F5344CB8AC3E}">
        <p14:creationId xmlns:p14="http://schemas.microsoft.com/office/powerpoint/2010/main" val="855179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467916" y="3039537"/>
            <a:ext cx="5915025" cy="5071532"/>
          </a:xfrm>
        </p:spPr>
        <p:txBody>
          <a:bodyPr anchor="b"/>
          <a:lstStyle>
            <a:lvl1pPr>
              <a:defRPr sz="45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467916" y="8159048"/>
            <a:ext cx="5915025" cy="266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C403C194-C91B-4897-A26F-BF9CA55DEF3C}" type="datetimeFigureOut">
              <a:rPr lang="tr-TR" smtClean="0"/>
              <a:t>3.07.2025</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FE0B6DAC-F308-4291-AF0F-070D4C9FCD62}" type="slidenum">
              <a:rPr lang="tr-TR" smtClean="0"/>
              <a:t>‹#›</a:t>
            </a:fld>
            <a:endParaRPr lang="tr-TR"/>
          </a:p>
        </p:txBody>
      </p:sp>
    </p:spTree>
    <p:extLst>
      <p:ext uri="{BB962C8B-B14F-4D97-AF65-F5344CB8AC3E}">
        <p14:creationId xmlns:p14="http://schemas.microsoft.com/office/powerpoint/2010/main" val="3876142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471488" y="3245556"/>
            <a:ext cx="2914650" cy="773571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3471863" y="3245556"/>
            <a:ext cx="2914650" cy="7735712"/>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C403C194-C91B-4897-A26F-BF9CA55DEF3C}" type="datetimeFigureOut">
              <a:rPr lang="tr-TR" smtClean="0"/>
              <a:t>3.07.2025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E0B6DAC-F308-4291-AF0F-070D4C9FCD62}" type="slidenum">
              <a:rPr lang="tr-TR" smtClean="0"/>
              <a:t>‹#›</a:t>
            </a:fld>
            <a:endParaRPr lang="tr-TR"/>
          </a:p>
        </p:txBody>
      </p:sp>
    </p:spTree>
    <p:extLst>
      <p:ext uri="{BB962C8B-B14F-4D97-AF65-F5344CB8AC3E}">
        <p14:creationId xmlns:p14="http://schemas.microsoft.com/office/powerpoint/2010/main" val="4152171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472381" y="649114"/>
            <a:ext cx="5915025" cy="2356556"/>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472381" y="2988734"/>
            <a:ext cx="2901255"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4" name="Content Placeholder 3"/>
          <p:cNvSpPr>
            <a:spLocks noGrp="1"/>
          </p:cNvSpPr>
          <p:nvPr>
            <p:ph sz="half" idx="2"/>
          </p:nvPr>
        </p:nvSpPr>
        <p:spPr>
          <a:xfrm>
            <a:off x="472381" y="4453467"/>
            <a:ext cx="2901255" cy="655037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3471863" y="2988734"/>
            <a:ext cx="2915543" cy="146473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tr-TR"/>
              <a:t>Asıl metin stillerini düzenlemek için tıklayın</a:t>
            </a:r>
          </a:p>
        </p:txBody>
      </p:sp>
      <p:sp>
        <p:nvSpPr>
          <p:cNvPr id="6" name="Content Placeholder 5"/>
          <p:cNvSpPr>
            <a:spLocks noGrp="1"/>
          </p:cNvSpPr>
          <p:nvPr>
            <p:ph sz="quarter" idx="4"/>
          </p:nvPr>
        </p:nvSpPr>
        <p:spPr>
          <a:xfrm>
            <a:off x="3471863" y="4453467"/>
            <a:ext cx="2915543" cy="6550379"/>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C403C194-C91B-4897-A26F-BF9CA55DEF3C}" type="datetimeFigureOut">
              <a:rPr lang="tr-TR" smtClean="0"/>
              <a:t>3.07.2025</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FE0B6DAC-F308-4291-AF0F-070D4C9FCD62}" type="slidenum">
              <a:rPr lang="tr-TR" smtClean="0"/>
              <a:t>‹#›</a:t>
            </a:fld>
            <a:endParaRPr lang="tr-TR"/>
          </a:p>
        </p:txBody>
      </p:sp>
    </p:spTree>
    <p:extLst>
      <p:ext uri="{BB962C8B-B14F-4D97-AF65-F5344CB8AC3E}">
        <p14:creationId xmlns:p14="http://schemas.microsoft.com/office/powerpoint/2010/main" val="2843468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C403C194-C91B-4897-A26F-BF9CA55DEF3C}" type="datetimeFigureOut">
              <a:rPr lang="tr-TR" smtClean="0"/>
              <a:t>3.07.2025</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FE0B6DAC-F308-4291-AF0F-070D4C9FCD62}" type="slidenum">
              <a:rPr lang="tr-TR" smtClean="0"/>
              <a:t>‹#›</a:t>
            </a:fld>
            <a:endParaRPr lang="tr-TR"/>
          </a:p>
        </p:txBody>
      </p:sp>
    </p:spTree>
    <p:extLst>
      <p:ext uri="{BB962C8B-B14F-4D97-AF65-F5344CB8AC3E}">
        <p14:creationId xmlns:p14="http://schemas.microsoft.com/office/powerpoint/2010/main" val="3196754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03C194-C91B-4897-A26F-BF9CA55DEF3C}" type="datetimeFigureOut">
              <a:rPr lang="tr-TR" smtClean="0"/>
              <a:t>3.07.2025</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FE0B6DAC-F308-4291-AF0F-070D4C9FCD62}" type="slidenum">
              <a:rPr lang="tr-TR" smtClean="0"/>
              <a:t>‹#›</a:t>
            </a:fld>
            <a:endParaRPr lang="tr-TR"/>
          </a:p>
        </p:txBody>
      </p:sp>
    </p:spTree>
    <p:extLst>
      <p:ext uri="{BB962C8B-B14F-4D97-AF65-F5344CB8AC3E}">
        <p14:creationId xmlns:p14="http://schemas.microsoft.com/office/powerpoint/2010/main" val="41408792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tr-TR"/>
              <a:t>Asıl başlık stilini düzenlemek için tıklayın</a:t>
            </a:r>
            <a:endParaRPr lang="en-US" dirty="0"/>
          </a:p>
        </p:txBody>
      </p:sp>
      <p:sp>
        <p:nvSpPr>
          <p:cNvPr id="3" name="Content Placeholder 2"/>
          <p:cNvSpPr>
            <a:spLocks noGrp="1"/>
          </p:cNvSpPr>
          <p:nvPr>
            <p:ph idx="1"/>
          </p:nvPr>
        </p:nvSpPr>
        <p:spPr>
          <a:xfrm>
            <a:off x="2915543" y="1755425"/>
            <a:ext cx="3471863" cy="8664222"/>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C403C194-C91B-4897-A26F-BF9CA55DEF3C}" type="datetimeFigureOut">
              <a:rPr lang="tr-TR" smtClean="0"/>
              <a:t>3.07.2025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E0B6DAC-F308-4291-AF0F-070D4C9FCD62}" type="slidenum">
              <a:rPr lang="tr-TR" smtClean="0"/>
              <a:t>‹#›</a:t>
            </a:fld>
            <a:endParaRPr lang="tr-TR"/>
          </a:p>
        </p:txBody>
      </p:sp>
    </p:spTree>
    <p:extLst>
      <p:ext uri="{BB962C8B-B14F-4D97-AF65-F5344CB8AC3E}">
        <p14:creationId xmlns:p14="http://schemas.microsoft.com/office/powerpoint/2010/main" val="2739712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381" y="812800"/>
            <a:ext cx="2211884" cy="2844800"/>
          </a:xfrm>
        </p:spPr>
        <p:txBody>
          <a:bodyPr anchor="b"/>
          <a:lstStyle>
            <a:lvl1pPr>
              <a:defRPr sz="24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2915543" y="1755425"/>
            <a:ext cx="3471863" cy="8664222"/>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tr-TR"/>
              <a:t>Resim eklemek için simgeye tıklayın</a:t>
            </a:r>
            <a:endParaRPr lang="en-US" dirty="0"/>
          </a:p>
        </p:txBody>
      </p:sp>
      <p:sp>
        <p:nvSpPr>
          <p:cNvPr id="4" name="Text Placeholder 3"/>
          <p:cNvSpPr>
            <a:spLocks noGrp="1"/>
          </p:cNvSpPr>
          <p:nvPr>
            <p:ph type="body" sz="half" idx="2"/>
          </p:nvPr>
        </p:nvSpPr>
        <p:spPr>
          <a:xfrm>
            <a:off x="472381" y="3657600"/>
            <a:ext cx="2211884" cy="6776156"/>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C403C194-C91B-4897-A26F-BF9CA55DEF3C}" type="datetimeFigureOut">
              <a:rPr lang="tr-TR" smtClean="0"/>
              <a:t>3.07.2025</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FE0B6DAC-F308-4291-AF0F-070D4C9FCD62}" type="slidenum">
              <a:rPr lang="tr-TR" smtClean="0"/>
              <a:t>‹#›</a:t>
            </a:fld>
            <a:endParaRPr lang="tr-TR"/>
          </a:p>
        </p:txBody>
      </p:sp>
    </p:spTree>
    <p:extLst>
      <p:ext uri="{BB962C8B-B14F-4D97-AF65-F5344CB8AC3E}">
        <p14:creationId xmlns:p14="http://schemas.microsoft.com/office/powerpoint/2010/main" val="2157071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649114"/>
            <a:ext cx="5915025" cy="2356556"/>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471488" y="3245556"/>
            <a:ext cx="5915025" cy="7735712"/>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471488" y="11300181"/>
            <a:ext cx="1543050" cy="649111"/>
          </a:xfrm>
          <a:prstGeom prst="rect">
            <a:avLst/>
          </a:prstGeom>
        </p:spPr>
        <p:txBody>
          <a:bodyPr vert="horz" lIns="91440" tIns="45720" rIns="91440" bIns="45720" rtlCol="0" anchor="ctr"/>
          <a:lstStyle>
            <a:lvl1pPr algn="l">
              <a:defRPr sz="900">
                <a:solidFill>
                  <a:schemeClr val="tx1">
                    <a:tint val="75000"/>
                  </a:schemeClr>
                </a:solidFill>
              </a:defRPr>
            </a:lvl1pPr>
          </a:lstStyle>
          <a:p>
            <a:fld id="{C403C194-C91B-4897-A26F-BF9CA55DEF3C}" type="datetimeFigureOut">
              <a:rPr lang="tr-TR" smtClean="0"/>
              <a:t>3.07.2025</a:t>
            </a:fld>
            <a:endParaRPr lang="tr-TR"/>
          </a:p>
        </p:txBody>
      </p:sp>
      <p:sp>
        <p:nvSpPr>
          <p:cNvPr id="5" name="Footer Placeholder 4"/>
          <p:cNvSpPr>
            <a:spLocks noGrp="1"/>
          </p:cNvSpPr>
          <p:nvPr>
            <p:ph type="ftr" sz="quarter" idx="3"/>
          </p:nvPr>
        </p:nvSpPr>
        <p:spPr>
          <a:xfrm>
            <a:off x="2271713" y="11300181"/>
            <a:ext cx="2314575" cy="649111"/>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4843463" y="11300181"/>
            <a:ext cx="1543050" cy="649111"/>
          </a:xfrm>
          <a:prstGeom prst="rect">
            <a:avLst/>
          </a:prstGeom>
        </p:spPr>
        <p:txBody>
          <a:bodyPr vert="horz" lIns="91440" tIns="45720" rIns="91440" bIns="45720" rtlCol="0" anchor="ctr"/>
          <a:lstStyle>
            <a:lvl1pPr algn="r">
              <a:defRPr sz="900">
                <a:solidFill>
                  <a:schemeClr val="tx1">
                    <a:tint val="75000"/>
                  </a:schemeClr>
                </a:solidFill>
              </a:defRPr>
            </a:lvl1pPr>
          </a:lstStyle>
          <a:p>
            <a:fld id="{FE0B6DAC-F308-4291-AF0F-070D4C9FCD62}" type="slidenum">
              <a:rPr lang="tr-TR" smtClean="0"/>
              <a:t>‹#›</a:t>
            </a:fld>
            <a:endParaRPr lang="tr-TR"/>
          </a:p>
        </p:txBody>
      </p:sp>
    </p:spTree>
    <p:extLst>
      <p:ext uri="{BB962C8B-B14F-4D97-AF65-F5344CB8AC3E}">
        <p14:creationId xmlns:p14="http://schemas.microsoft.com/office/powerpoint/2010/main" val="5051801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PN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E642A-3962-15C3-6527-FEFDAB7840A6}"/>
            </a:ext>
          </a:extLst>
        </p:cNvPr>
        <p:cNvGrpSpPr/>
        <p:nvPr/>
      </p:nvGrpSpPr>
      <p:grpSpPr>
        <a:xfrm>
          <a:off x="0" y="0"/>
          <a:ext cx="0" cy="0"/>
          <a:chOff x="0" y="0"/>
          <a:chExt cx="0" cy="0"/>
        </a:xfrm>
      </p:grpSpPr>
      <p:grpSp>
        <p:nvGrpSpPr>
          <p:cNvPr id="4" name="Grup 3">
            <a:extLst>
              <a:ext uri="{FF2B5EF4-FFF2-40B4-BE49-F238E27FC236}">
                <a16:creationId xmlns:a16="http://schemas.microsoft.com/office/drawing/2014/main" id="{920E5079-B453-2F12-0C64-4678B6E2A14C}"/>
              </a:ext>
            </a:extLst>
          </p:cNvPr>
          <p:cNvGrpSpPr/>
          <p:nvPr/>
        </p:nvGrpSpPr>
        <p:grpSpPr>
          <a:xfrm>
            <a:off x="-3995" y="170470"/>
            <a:ext cx="6921270" cy="1578320"/>
            <a:chOff x="-3995" y="170470"/>
            <a:chExt cx="6921270" cy="1578320"/>
          </a:xfrm>
        </p:grpSpPr>
        <p:pic>
          <p:nvPicPr>
            <p:cNvPr id="5" name="Resim 4">
              <a:extLst>
                <a:ext uri="{FF2B5EF4-FFF2-40B4-BE49-F238E27FC236}">
                  <a16:creationId xmlns:a16="http://schemas.microsoft.com/office/drawing/2014/main" id="{C2757C46-7883-BCFD-ED37-EAE5729E41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95" y="170470"/>
              <a:ext cx="6921270" cy="1578320"/>
            </a:xfrm>
            <a:prstGeom prst="rect">
              <a:avLst/>
            </a:prstGeom>
          </p:spPr>
        </p:pic>
        <p:sp>
          <p:nvSpPr>
            <p:cNvPr id="6" name="Metin kutusu 5">
              <a:extLst>
                <a:ext uri="{FF2B5EF4-FFF2-40B4-BE49-F238E27FC236}">
                  <a16:creationId xmlns:a16="http://schemas.microsoft.com/office/drawing/2014/main" id="{E0F4419E-CBCF-F77D-02B4-B742192331E2}"/>
                </a:ext>
              </a:extLst>
            </p:cNvPr>
            <p:cNvSpPr txBox="1"/>
            <p:nvPr/>
          </p:nvSpPr>
          <p:spPr>
            <a:xfrm>
              <a:off x="389691" y="1249321"/>
              <a:ext cx="1119069" cy="369332"/>
            </a:xfrm>
            <a:prstGeom prst="rect">
              <a:avLst/>
            </a:prstGeom>
            <a:solidFill>
              <a:srgbClr val="FFF5D9"/>
            </a:solidFill>
          </p:spPr>
          <p:txBody>
            <a:bodyPr wrap="square" rtlCol="0">
              <a:spAutoFit/>
            </a:bodyPr>
            <a:lstStyle/>
            <a:p>
              <a:r>
                <a:rPr lang="tr-TR" b="1" i="1" dirty="0">
                  <a:solidFill>
                    <a:srgbClr val="212E44"/>
                  </a:solidFill>
                </a:rPr>
                <a:t>2025/1</a:t>
              </a:r>
            </a:p>
          </p:txBody>
        </p:sp>
      </p:grpSp>
      <p:sp>
        <p:nvSpPr>
          <p:cNvPr id="7" name="Metin kutusu 6">
            <a:extLst>
              <a:ext uri="{FF2B5EF4-FFF2-40B4-BE49-F238E27FC236}">
                <a16:creationId xmlns:a16="http://schemas.microsoft.com/office/drawing/2014/main" id="{78506862-60F0-31E0-4A91-F9ADD579DB30}"/>
              </a:ext>
            </a:extLst>
          </p:cNvPr>
          <p:cNvSpPr txBox="1"/>
          <p:nvPr/>
        </p:nvSpPr>
        <p:spPr>
          <a:xfrm>
            <a:off x="263686" y="2425262"/>
            <a:ext cx="3051012" cy="1600438"/>
          </a:xfrm>
          <a:prstGeom prst="rect">
            <a:avLst/>
          </a:prstGeom>
          <a:noFill/>
        </p:spPr>
        <p:txBody>
          <a:bodyPr wrap="square" rtlCol="0">
            <a:spAutoFit/>
          </a:bodyPr>
          <a:lstStyle/>
          <a:p>
            <a:pPr algn="just"/>
            <a:r>
              <a:rPr lang="tr-TR" sz="1400" dirty="0"/>
              <a:t>16. Asya Oral ve </a:t>
            </a:r>
            <a:r>
              <a:rPr lang="tr-TR" sz="1400" dirty="0" err="1"/>
              <a:t>Maxillofasial</a:t>
            </a:r>
            <a:r>
              <a:rPr lang="tr-TR" sz="1400" dirty="0"/>
              <a:t> Cerrahi </a:t>
            </a:r>
          </a:p>
          <a:p>
            <a:pPr algn="just"/>
            <a:r>
              <a:rPr lang="tr-TR" sz="1400" dirty="0"/>
              <a:t>Kongresi  25-27 Temmuz 2024 tarihlerinde Hindistan’da tamamlandı. Total </a:t>
            </a:r>
            <a:r>
              <a:rPr lang="tr-TR" sz="1400" dirty="0" err="1"/>
              <a:t>Temporomandibular</a:t>
            </a:r>
            <a:r>
              <a:rPr lang="tr-TR" sz="1400" dirty="0"/>
              <a:t> Eklem Değişimi konulu konferans Prof. Dr. Altan VAROL tarafından çok değerli katılımcılar ile gerçekleştirildi.</a:t>
            </a:r>
          </a:p>
        </p:txBody>
      </p:sp>
      <p:pic>
        <p:nvPicPr>
          <p:cNvPr id="2" name="Resim 1" descr="metin, giyim, kişi, şahıs, gülümsemek, gülüş içeren bir resim&#10;&#10;Açıklama otomatik olarak oluşturuldu">
            <a:extLst>
              <a:ext uri="{FF2B5EF4-FFF2-40B4-BE49-F238E27FC236}">
                <a16:creationId xmlns:a16="http://schemas.microsoft.com/office/drawing/2014/main" id="{5B596609-C09E-3074-67A6-60F72A318D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3303" y="1776541"/>
            <a:ext cx="2922962" cy="2230844"/>
          </a:xfrm>
          <a:prstGeom prst="rect">
            <a:avLst/>
          </a:prstGeom>
        </p:spPr>
      </p:pic>
      <p:sp>
        <p:nvSpPr>
          <p:cNvPr id="3" name="Metin kutusu 2">
            <a:extLst>
              <a:ext uri="{FF2B5EF4-FFF2-40B4-BE49-F238E27FC236}">
                <a16:creationId xmlns:a16="http://schemas.microsoft.com/office/drawing/2014/main" id="{786C1C9E-5185-CBCC-7327-20CE4F4234E7}"/>
              </a:ext>
            </a:extLst>
          </p:cNvPr>
          <p:cNvSpPr txBox="1"/>
          <p:nvPr/>
        </p:nvSpPr>
        <p:spPr>
          <a:xfrm>
            <a:off x="265857" y="1776541"/>
            <a:ext cx="3277446" cy="602655"/>
          </a:xfrm>
          <a:prstGeom prst="rect">
            <a:avLst/>
          </a:prstGeom>
          <a:noFill/>
        </p:spPr>
        <p:txBody>
          <a:bodyPr wrap="square" rtlCol="0">
            <a:spAutoFit/>
          </a:bodyPr>
          <a:lstStyle/>
          <a:p>
            <a:r>
              <a:rPr lang="tr-TR" sz="1600" b="1" dirty="0"/>
              <a:t>16. Asya Oral ve </a:t>
            </a:r>
            <a:r>
              <a:rPr lang="tr-TR" sz="1600" b="1" dirty="0" err="1"/>
              <a:t>Maksillofasial</a:t>
            </a:r>
            <a:r>
              <a:rPr lang="tr-TR" sz="1600" b="1" dirty="0"/>
              <a:t> Cerrahi Kongresi</a:t>
            </a:r>
          </a:p>
        </p:txBody>
      </p:sp>
      <p:pic>
        <p:nvPicPr>
          <p:cNvPr id="9" name="Resim 8" descr="giyim, kişi, şahıs, adam, insan, takım elbise içeren bir resim&#10;&#10;Açıklama otomatik olarak oluşturuldu">
            <a:extLst>
              <a:ext uri="{FF2B5EF4-FFF2-40B4-BE49-F238E27FC236}">
                <a16:creationId xmlns:a16="http://schemas.microsoft.com/office/drawing/2014/main" id="{FDB0DFE8-FEA8-2DC4-434B-CD7655673C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611" y="6724902"/>
            <a:ext cx="2979161" cy="2208530"/>
          </a:xfrm>
          <a:prstGeom prst="rect">
            <a:avLst/>
          </a:prstGeom>
        </p:spPr>
      </p:pic>
      <p:pic>
        <p:nvPicPr>
          <p:cNvPr id="18" name="Resim 17" descr="metin, giyim, takım elbise, adam, insan içeren bir resim&#10;&#10;Açıklama otomatik olarak oluşturuldu">
            <a:extLst>
              <a:ext uri="{FF2B5EF4-FFF2-40B4-BE49-F238E27FC236}">
                <a16:creationId xmlns:a16="http://schemas.microsoft.com/office/drawing/2014/main" id="{7FC10D00-9FA4-120C-F4EC-039FDEA864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8616" y="6725973"/>
            <a:ext cx="2957649" cy="2207459"/>
          </a:xfrm>
          <a:prstGeom prst="rect">
            <a:avLst/>
          </a:prstGeom>
        </p:spPr>
      </p:pic>
      <p:sp>
        <p:nvSpPr>
          <p:cNvPr id="11" name="Metin kutusu 10">
            <a:extLst>
              <a:ext uri="{FF2B5EF4-FFF2-40B4-BE49-F238E27FC236}">
                <a16:creationId xmlns:a16="http://schemas.microsoft.com/office/drawing/2014/main" id="{B765CF0B-D68F-A294-5F91-C517BB868B3C}"/>
              </a:ext>
            </a:extLst>
          </p:cNvPr>
          <p:cNvSpPr txBox="1"/>
          <p:nvPr/>
        </p:nvSpPr>
        <p:spPr>
          <a:xfrm>
            <a:off x="152234" y="4434969"/>
            <a:ext cx="3504691" cy="1815882"/>
          </a:xfrm>
          <a:prstGeom prst="rect">
            <a:avLst/>
          </a:prstGeom>
          <a:noFill/>
        </p:spPr>
        <p:txBody>
          <a:bodyPr wrap="square" rtlCol="0">
            <a:spAutoFit/>
          </a:bodyPr>
          <a:lstStyle/>
          <a:p>
            <a:r>
              <a:rPr lang="tr-TR" sz="1400" b="1" dirty="0"/>
              <a:t>27. Avrupa </a:t>
            </a:r>
            <a:r>
              <a:rPr lang="tr-TR" sz="1400" b="1" dirty="0" err="1"/>
              <a:t>Kraniomaksillofasial</a:t>
            </a:r>
            <a:r>
              <a:rPr lang="tr-TR" sz="1400" b="1" dirty="0"/>
              <a:t> Kongresi</a:t>
            </a:r>
          </a:p>
          <a:p>
            <a:pPr algn="just"/>
            <a:r>
              <a:rPr lang="tr-TR" sz="1400" dirty="0"/>
              <a:t>17-20 Eylül 2024 tarihleri arasında Roma’da 27. Avrupa </a:t>
            </a:r>
            <a:r>
              <a:rPr lang="tr-TR" sz="1400" dirty="0" err="1"/>
              <a:t>Kraniyomaksillofasial</a:t>
            </a:r>
            <a:r>
              <a:rPr lang="tr-TR" sz="1400" dirty="0"/>
              <a:t> (EACMFS) Kongresi gerçekleştirildi. Konuk Dernek Özel oturumunda, Kongre Genel Sekreteri Dr. </a:t>
            </a:r>
            <a:r>
              <a:rPr lang="tr-TR" sz="1400" dirty="0" err="1"/>
              <a:t>Riccardo</a:t>
            </a:r>
            <a:r>
              <a:rPr lang="tr-TR" sz="1400" dirty="0"/>
              <a:t> </a:t>
            </a:r>
            <a:r>
              <a:rPr lang="tr-TR" sz="1400" dirty="0" err="1"/>
              <a:t>Tieghi</a:t>
            </a:r>
            <a:r>
              <a:rPr lang="tr-TR" sz="1400" dirty="0"/>
              <a:t> AÇBİD Dernek Başkanı Prof. Ercüment Önder’e teşekkür plaketini takdim etti.</a:t>
            </a:r>
          </a:p>
        </p:txBody>
      </p:sp>
      <p:pic>
        <p:nvPicPr>
          <p:cNvPr id="24" name="Resim 23" descr="metin, gökyüzü, bulut, ekran görüntüsü içeren bir resim&#10;&#10;Açıklama otomatik olarak oluşturuldu">
            <a:extLst>
              <a:ext uri="{FF2B5EF4-FFF2-40B4-BE49-F238E27FC236}">
                <a16:creationId xmlns:a16="http://schemas.microsoft.com/office/drawing/2014/main" id="{51A48746-6922-0568-5929-D5C85F90799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06324" y="4269684"/>
            <a:ext cx="2759941" cy="1981167"/>
          </a:xfrm>
          <a:prstGeom prst="rect">
            <a:avLst/>
          </a:prstGeom>
        </p:spPr>
      </p:pic>
      <p:pic>
        <p:nvPicPr>
          <p:cNvPr id="10" name="Resim 9" descr="adam, insan, metin, insan yüzü, giyim içeren bir resim&#10;&#10;Açıklama otomatik olarak oluşturuldu">
            <a:extLst>
              <a:ext uri="{FF2B5EF4-FFF2-40B4-BE49-F238E27FC236}">
                <a16:creationId xmlns:a16="http://schemas.microsoft.com/office/drawing/2014/main" id="{F8CD0E1E-1621-340F-4488-E61B487A09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1995" y="9407483"/>
            <a:ext cx="2144270" cy="2137622"/>
          </a:xfrm>
          <a:prstGeom prst="rect">
            <a:avLst/>
          </a:prstGeom>
        </p:spPr>
      </p:pic>
      <p:sp>
        <p:nvSpPr>
          <p:cNvPr id="12" name="Metin kutusu 11">
            <a:extLst>
              <a:ext uri="{FF2B5EF4-FFF2-40B4-BE49-F238E27FC236}">
                <a16:creationId xmlns:a16="http://schemas.microsoft.com/office/drawing/2014/main" id="{667143F2-118C-4015-89FD-261B0614752D}"/>
              </a:ext>
            </a:extLst>
          </p:cNvPr>
          <p:cNvSpPr txBox="1"/>
          <p:nvPr/>
        </p:nvSpPr>
        <p:spPr>
          <a:xfrm>
            <a:off x="246001" y="9464639"/>
            <a:ext cx="3447365" cy="1815882"/>
          </a:xfrm>
          <a:prstGeom prst="rect">
            <a:avLst/>
          </a:prstGeom>
          <a:noFill/>
        </p:spPr>
        <p:txBody>
          <a:bodyPr wrap="square" rtlCol="0">
            <a:spAutoFit/>
          </a:bodyPr>
          <a:lstStyle/>
          <a:p>
            <a:r>
              <a:rPr lang="tr-TR" sz="1400" dirty="0"/>
              <a:t>Ayrıca kongre kapsamında yapılan seçim ile derneğimizin kurucu üyelerinden ve önceki  başkanlarından Prof. Dr. Reha Şükrü </a:t>
            </a:r>
            <a:r>
              <a:rPr lang="tr-TR" sz="1400" dirty="0" err="1"/>
              <a:t>Kişnişçi</a:t>
            </a:r>
            <a:r>
              <a:rPr lang="tr-TR" sz="1400" dirty="0"/>
              <a:t>, Avrupa </a:t>
            </a:r>
            <a:r>
              <a:rPr lang="tr-TR" sz="1400" dirty="0" err="1"/>
              <a:t>Kraniyomaksillofasial</a:t>
            </a:r>
            <a:r>
              <a:rPr lang="tr-TR" sz="1400" dirty="0"/>
              <a:t> Cerrahi Derneği’nin (EACMFS) ‘’Yönetim Kurulu Üyesi’’ olarak seçilmiştir. Ülkemizin bu alandaki ilk temsiliyeti olması dolayısıyla alınan bu karar bizler için de gurur vericidir.</a:t>
            </a:r>
          </a:p>
        </p:txBody>
      </p:sp>
    </p:spTree>
    <p:extLst>
      <p:ext uri="{BB962C8B-B14F-4D97-AF65-F5344CB8AC3E}">
        <p14:creationId xmlns:p14="http://schemas.microsoft.com/office/powerpoint/2010/main" val="9749905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58C54D-1507-B08E-E041-A6DBB09CC122}"/>
            </a:ext>
          </a:extLst>
        </p:cNvPr>
        <p:cNvGrpSpPr/>
        <p:nvPr/>
      </p:nvGrpSpPr>
      <p:grpSpPr>
        <a:xfrm>
          <a:off x="0" y="0"/>
          <a:ext cx="0" cy="0"/>
          <a:chOff x="0" y="0"/>
          <a:chExt cx="0" cy="0"/>
        </a:xfrm>
      </p:grpSpPr>
      <p:sp>
        <p:nvSpPr>
          <p:cNvPr id="14" name="Metin kutusu 13">
            <a:extLst>
              <a:ext uri="{FF2B5EF4-FFF2-40B4-BE49-F238E27FC236}">
                <a16:creationId xmlns:a16="http://schemas.microsoft.com/office/drawing/2014/main" id="{D2DACEE0-62F0-2F06-C9F8-F576132A6CD4}"/>
              </a:ext>
            </a:extLst>
          </p:cNvPr>
          <p:cNvSpPr txBox="1"/>
          <p:nvPr/>
        </p:nvSpPr>
        <p:spPr>
          <a:xfrm>
            <a:off x="182797" y="1005659"/>
            <a:ext cx="3999069" cy="2462213"/>
          </a:xfrm>
          <a:prstGeom prst="rect">
            <a:avLst/>
          </a:prstGeom>
          <a:noFill/>
        </p:spPr>
        <p:txBody>
          <a:bodyPr wrap="square" rtlCol="0">
            <a:spAutoFit/>
          </a:bodyPr>
          <a:lstStyle/>
          <a:p>
            <a:pPr algn="just"/>
            <a:r>
              <a:rPr lang="tr-TR" sz="1400" b="1" dirty="0"/>
              <a:t>Dijital Dönüşümün </a:t>
            </a:r>
            <a:r>
              <a:rPr lang="tr-TR" sz="1400" b="1" dirty="0" err="1"/>
              <a:t>Ortognatik</a:t>
            </a:r>
            <a:r>
              <a:rPr lang="tr-TR" sz="1400" b="1" dirty="0"/>
              <a:t> Cerrahiye Farklı Perspektiflerden Yansıması</a:t>
            </a:r>
          </a:p>
          <a:p>
            <a:pPr algn="just"/>
            <a:r>
              <a:rPr lang="tr-TR" sz="1400" dirty="0"/>
              <a:t>Çene cerrahları ve ortodontistler için  ‘’Dijital Dönüşümün </a:t>
            </a:r>
            <a:r>
              <a:rPr lang="tr-TR" sz="1400" dirty="0" err="1"/>
              <a:t>Ortognatik</a:t>
            </a:r>
            <a:r>
              <a:rPr lang="tr-TR" sz="1400" dirty="0"/>
              <a:t>  Cerrahiye Farklı Perspektiflerden Yansıması’’ konulu toplantı  Bahçeşehir Üniversitesi Diş Hekimliği Fakültesi’nde 19-20 Ekim 2024 tarihleri arasında gerçekleştirildi. Alanında uzman konuşmacılar ile teorik bilgiler pekiştirilirken modern teknolojilerin </a:t>
            </a:r>
            <a:r>
              <a:rPr lang="tr-TR" sz="1400" dirty="0" err="1"/>
              <a:t>ortognatik</a:t>
            </a:r>
            <a:r>
              <a:rPr lang="tr-TR" sz="1400" dirty="0"/>
              <a:t> cerrahideki etkilerini gösteren canlı cerrahi uygulaması katılımcılar arasında büyük ilgi gördü.</a:t>
            </a:r>
          </a:p>
        </p:txBody>
      </p:sp>
      <p:pic>
        <p:nvPicPr>
          <p:cNvPr id="16" name="Resim 15" descr="giyim, kişi, şahıs, insan yüzü, gülümsemek, gülüş içeren bir resim&#10;&#10;Açıklama otomatik olarak oluşturuldu">
            <a:extLst>
              <a:ext uri="{FF2B5EF4-FFF2-40B4-BE49-F238E27FC236}">
                <a16:creationId xmlns:a16="http://schemas.microsoft.com/office/drawing/2014/main" id="{6D629D75-EF51-0B29-FE0A-03E9C982FC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9224" y="3510161"/>
            <a:ext cx="2578643" cy="1721095"/>
          </a:xfrm>
          <a:prstGeom prst="rect">
            <a:avLst/>
          </a:prstGeom>
        </p:spPr>
      </p:pic>
      <p:pic>
        <p:nvPicPr>
          <p:cNvPr id="37" name="Resim 36">
            <a:extLst>
              <a:ext uri="{FF2B5EF4-FFF2-40B4-BE49-F238E27FC236}">
                <a16:creationId xmlns:a16="http://schemas.microsoft.com/office/drawing/2014/main" id="{D393FAE4-D513-434F-4FA1-E5B6425266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603" y="3467872"/>
            <a:ext cx="3319752" cy="1726786"/>
          </a:xfrm>
          <a:prstGeom prst="rect">
            <a:avLst/>
          </a:prstGeom>
        </p:spPr>
      </p:pic>
      <p:pic>
        <p:nvPicPr>
          <p:cNvPr id="10" name="Resim 9">
            <a:extLst>
              <a:ext uri="{FF2B5EF4-FFF2-40B4-BE49-F238E27FC236}">
                <a16:creationId xmlns:a16="http://schemas.microsoft.com/office/drawing/2014/main" id="{4EF0CB34-1364-61E3-49CA-C7DA2A9469B2}"/>
              </a:ext>
            </a:extLst>
          </p:cNvPr>
          <p:cNvPicPr>
            <a:picLocks noChangeAspect="1"/>
          </p:cNvPicPr>
          <p:nvPr/>
        </p:nvPicPr>
        <p:blipFill>
          <a:blip r:embed="rId4">
            <a:extLst>
              <a:ext uri="{28A0092B-C50C-407E-A947-70E740481C1C}">
                <a14:useLocalDpi xmlns:a14="http://schemas.microsoft.com/office/drawing/2010/main" val="0"/>
              </a:ext>
            </a:extLst>
          </a:blip>
          <a:srcRect l="11537" t="2290" r="29665"/>
          <a:stretch/>
        </p:blipFill>
        <p:spPr>
          <a:xfrm>
            <a:off x="4373597" y="1154770"/>
            <a:ext cx="1953308" cy="2163989"/>
          </a:xfrm>
          <a:prstGeom prst="rect">
            <a:avLst/>
          </a:prstGeom>
        </p:spPr>
      </p:pic>
      <p:sp>
        <p:nvSpPr>
          <p:cNvPr id="13" name="Metin kutusu 12">
            <a:extLst>
              <a:ext uri="{FF2B5EF4-FFF2-40B4-BE49-F238E27FC236}">
                <a16:creationId xmlns:a16="http://schemas.microsoft.com/office/drawing/2014/main" id="{E7A54FF2-F8F6-8F5E-93B9-D204A5021650}"/>
              </a:ext>
            </a:extLst>
          </p:cNvPr>
          <p:cNvSpPr txBox="1"/>
          <p:nvPr/>
        </p:nvSpPr>
        <p:spPr>
          <a:xfrm>
            <a:off x="3116309" y="8809868"/>
            <a:ext cx="3506437" cy="2462213"/>
          </a:xfrm>
          <a:prstGeom prst="rect">
            <a:avLst/>
          </a:prstGeom>
          <a:noFill/>
        </p:spPr>
        <p:txBody>
          <a:bodyPr wrap="square">
            <a:spAutoFit/>
          </a:bodyPr>
          <a:lstStyle/>
          <a:p>
            <a:pPr algn="just"/>
            <a:r>
              <a:rPr lang="tr-TR" sz="1400" b="1" dirty="0"/>
              <a:t>10. Asistan Okulu</a:t>
            </a:r>
          </a:p>
          <a:p>
            <a:pPr algn="just"/>
            <a:r>
              <a:rPr lang="tr-TR" sz="1400" dirty="0"/>
              <a:t>AÇBİD tarafından bu yıl 10.su düzenlenen Asistan  Okulu 7-8 Aralık 2024 tarihleri arasında </a:t>
            </a:r>
            <a:r>
              <a:rPr lang="tr-TR" sz="1400" dirty="0" err="1"/>
              <a:t>Bezmi</a:t>
            </a:r>
            <a:r>
              <a:rPr lang="tr-TR" sz="1400" dirty="0"/>
              <a:t> Alem Vakıf Üniversitesi Diş Hekimliği Fakültesi’nde birbirinden değerli ulusal konuşmacıların katkılarıyla gerçekleştirilmiştir. Ağız, diş ve çene cerrahisinin çeşitli konularında bilgi ve tecrübelerin paylaşıldığı bu eğitim programı, katılımcılarımız tarafından büyük ilgi görmüştür.</a:t>
            </a:r>
          </a:p>
        </p:txBody>
      </p:sp>
      <p:sp>
        <p:nvSpPr>
          <p:cNvPr id="11" name="Metin kutusu 10">
            <a:extLst>
              <a:ext uri="{FF2B5EF4-FFF2-40B4-BE49-F238E27FC236}">
                <a16:creationId xmlns:a16="http://schemas.microsoft.com/office/drawing/2014/main" id="{2CF97B2D-CA0D-9313-033F-7039128FD141}"/>
              </a:ext>
            </a:extLst>
          </p:cNvPr>
          <p:cNvSpPr txBox="1"/>
          <p:nvPr/>
        </p:nvSpPr>
        <p:spPr>
          <a:xfrm>
            <a:off x="182797" y="5692604"/>
            <a:ext cx="3510983" cy="2954655"/>
          </a:xfrm>
          <a:prstGeom prst="rect">
            <a:avLst/>
          </a:prstGeom>
          <a:noFill/>
        </p:spPr>
        <p:txBody>
          <a:bodyPr wrap="square">
            <a:spAutoFit/>
          </a:bodyPr>
          <a:lstStyle/>
          <a:p>
            <a:r>
              <a:rPr lang="tr-TR" sz="1600" b="1" dirty="0"/>
              <a:t>Innovation </a:t>
            </a:r>
            <a:r>
              <a:rPr lang="tr-TR" sz="1600" b="1" dirty="0" err="1"/>
              <a:t>and</a:t>
            </a:r>
            <a:r>
              <a:rPr lang="tr-TR" sz="1600" b="1" dirty="0"/>
              <a:t> </a:t>
            </a:r>
            <a:r>
              <a:rPr lang="tr-TR" sz="1600" b="1" dirty="0" err="1"/>
              <a:t>Current</a:t>
            </a:r>
            <a:r>
              <a:rPr lang="tr-TR" sz="1600" b="1" dirty="0"/>
              <a:t> </a:t>
            </a:r>
            <a:r>
              <a:rPr lang="tr-TR" sz="1600" b="1" dirty="0" err="1"/>
              <a:t>Concepts</a:t>
            </a:r>
            <a:r>
              <a:rPr lang="tr-TR" sz="1600" b="1" dirty="0"/>
              <a:t> in Oral </a:t>
            </a:r>
            <a:r>
              <a:rPr lang="tr-TR" sz="1600" b="1" dirty="0" err="1"/>
              <a:t>Medicine</a:t>
            </a:r>
            <a:endParaRPr lang="tr-TR" sz="1600" b="1" dirty="0"/>
          </a:p>
          <a:p>
            <a:pPr algn="just"/>
            <a:r>
              <a:rPr lang="tr-TR" sz="1400" dirty="0"/>
              <a:t>‘’Innovation </a:t>
            </a:r>
            <a:r>
              <a:rPr lang="tr-TR" sz="1400" dirty="0" err="1"/>
              <a:t>and</a:t>
            </a:r>
            <a:r>
              <a:rPr lang="tr-TR" sz="1400" dirty="0"/>
              <a:t> </a:t>
            </a:r>
            <a:r>
              <a:rPr lang="tr-TR" sz="1400" dirty="0" err="1"/>
              <a:t>Current</a:t>
            </a:r>
            <a:r>
              <a:rPr lang="tr-TR" sz="1400" dirty="0"/>
              <a:t> </a:t>
            </a:r>
            <a:r>
              <a:rPr lang="tr-TR" sz="1400" dirty="0" err="1"/>
              <a:t>Concepts</a:t>
            </a:r>
            <a:r>
              <a:rPr lang="tr-TR" sz="1400" dirty="0"/>
              <a:t> in Oral </a:t>
            </a:r>
            <a:r>
              <a:rPr lang="tr-TR" sz="1400" dirty="0" err="1"/>
              <a:t>Medicine</a:t>
            </a:r>
            <a:r>
              <a:rPr lang="tr-TR" sz="1400" dirty="0"/>
              <a:t>’’ konulu toplantı </a:t>
            </a:r>
            <a:r>
              <a:rPr lang="tr-TR" sz="1400" dirty="0" err="1"/>
              <a:t>The</a:t>
            </a:r>
            <a:r>
              <a:rPr lang="tr-TR" sz="1400" dirty="0"/>
              <a:t> </a:t>
            </a:r>
            <a:r>
              <a:rPr lang="tr-TR" sz="1400" dirty="0" err="1"/>
              <a:t>European</a:t>
            </a:r>
            <a:r>
              <a:rPr lang="tr-TR" sz="1400" dirty="0"/>
              <a:t> </a:t>
            </a:r>
            <a:r>
              <a:rPr lang="tr-TR" sz="1400" dirty="0" err="1"/>
              <a:t>Association</a:t>
            </a:r>
            <a:r>
              <a:rPr lang="tr-TR" sz="1400" dirty="0"/>
              <a:t> of Oral </a:t>
            </a:r>
            <a:r>
              <a:rPr lang="tr-TR" sz="1400" dirty="0" err="1"/>
              <a:t>Medicine</a:t>
            </a:r>
            <a:r>
              <a:rPr lang="tr-TR" sz="1400" dirty="0"/>
              <a:t>, İstanbul Okan Üniversitesi ve AÇBİD işbirliği ile 25-27 Ekim 2024 tarihleri arasında İstanbul Okan Üniversitesi Diş Hekimliği Fakültesi’ </a:t>
            </a:r>
            <a:r>
              <a:rPr lang="tr-TR" sz="1400" dirty="0" err="1"/>
              <a:t>nde</a:t>
            </a:r>
            <a:r>
              <a:rPr lang="tr-TR" sz="1400" dirty="0"/>
              <a:t> gerçekleştirildiği organizasyonda diş hekimliğinin çeşitli alanlarında alanında uzman ulusal ve uluslararası konuşmacılar tarafından güncel tanı ve tedavi yöntemleri tartışıldı.</a:t>
            </a:r>
          </a:p>
        </p:txBody>
      </p:sp>
      <p:pic>
        <p:nvPicPr>
          <p:cNvPr id="15" name="Resim 14" descr="giyim, kişi, şahıs, ayakkabı, kadın içeren bir resim&#10;&#10;Açıklama otomatik olarak oluşturuldu">
            <a:extLst>
              <a:ext uri="{FF2B5EF4-FFF2-40B4-BE49-F238E27FC236}">
                <a16:creationId xmlns:a16="http://schemas.microsoft.com/office/drawing/2014/main" id="{2AA9CCCA-6593-5AAC-F4D7-F120B5921FF0}"/>
              </a:ext>
            </a:extLst>
          </p:cNvPr>
          <p:cNvPicPr>
            <a:picLocks noChangeAspect="1"/>
          </p:cNvPicPr>
          <p:nvPr/>
        </p:nvPicPr>
        <p:blipFill>
          <a:blip r:embed="rId5">
            <a:extLst>
              <a:ext uri="{28A0092B-C50C-407E-A947-70E740481C1C}">
                <a14:useLocalDpi xmlns:a14="http://schemas.microsoft.com/office/drawing/2010/main" val="0"/>
              </a:ext>
            </a:extLst>
          </a:blip>
          <a:srcRect t="13053"/>
          <a:stretch/>
        </p:blipFill>
        <p:spPr>
          <a:xfrm>
            <a:off x="3693780" y="6231981"/>
            <a:ext cx="2884151" cy="1875899"/>
          </a:xfrm>
          <a:prstGeom prst="rect">
            <a:avLst/>
          </a:prstGeom>
        </p:spPr>
      </p:pic>
      <p:pic>
        <p:nvPicPr>
          <p:cNvPr id="17" name="Resim 16">
            <a:extLst>
              <a:ext uri="{FF2B5EF4-FFF2-40B4-BE49-F238E27FC236}">
                <a16:creationId xmlns:a16="http://schemas.microsoft.com/office/drawing/2014/main" id="{AFE8B3E0-C8E5-7730-9BA9-43D992166FCC}"/>
              </a:ext>
            </a:extLst>
          </p:cNvPr>
          <p:cNvPicPr>
            <a:picLocks noChangeAspect="1"/>
          </p:cNvPicPr>
          <p:nvPr/>
        </p:nvPicPr>
        <p:blipFill>
          <a:blip r:embed="rId6">
            <a:extLst>
              <a:ext uri="{28A0092B-C50C-407E-A947-70E740481C1C}">
                <a14:useLocalDpi xmlns:a14="http://schemas.microsoft.com/office/drawing/2010/main" val="0"/>
              </a:ext>
            </a:extLst>
          </a:blip>
          <a:srcRect l="7709" t="40649" r="5882" b="33800"/>
          <a:stretch/>
        </p:blipFill>
        <p:spPr>
          <a:xfrm>
            <a:off x="287676" y="9145205"/>
            <a:ext cx="2794749" cy="1791541"/>
          </a:xfrm>
          <a:prstGeom prst="rect">
            <a:avLst/>
          </a:prstGeom>
        </p:spPr>
      </p:pic>
    </p:spTree>
    <p:extLst>
      <p:ext uri="{BB962C8B-B14F-4D97-AF65-F5344CB8AC3E}">
        <p14:creationId xmlns:p14="http://schemas.microsoft.com/office/powerpoint/2010/main" val="6480434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etin kutusu 5">
            <a:extLst>
              <a:ext uri="{FF2B5EF4-FFF2-40B4-BE49-F238E27FC236}">
                <a16:creationId xmlns:a16="http://schemas.microsoft.com/office/drawing/2014/main" id="{AD5A70EE-E0BF-FEC4-A816-1A6618948885}"/>
              </a:ext>
            </a:extLst>
          </p:cNvPr>
          <p:cNvSpPr txBox="1"/>
          <p:nvPr/>
        </p:nvSpPr>
        <p:spPr>
          <a:xfrm>
            <a:off x="3747657" y="5807647"/>
            <a:ext cx="3117165" cy="307777"/>
          </a:xfrm>
          <a:prstGeom prst="rect">
            <a:avLst/>
          </a:prstGeom>
          <a:noFill/>
        </p:spPr>
        <p:txBody>
          <a:bodyPr wrap="square" rtlCol="0">
            <a:spAutoFit/>
          </a:bodyPr>
          <a:lstStyle/>
          <a:p>
            <a:r>
              <a:rPr lang="tr-TR" sz="1400" dirty="0"/>
              <a:t>.</a:t>
            </a:r>
          </a:p>
        </p:txBody>
      </p:sp>
      <p:pic>
        <p:nvPicPr>
          <p:cNvPr id="8" name="Resim 7">
            <a:extLst>
              <a:ext uri="{FF2B5EF4-FFF2-40B4-BE49-F238E27FC236}">
                <a16:creationId xmlns:a16="http://schemas.microsoft.com/office/drawing/2014/main" id="{B228E564-A2B1-E6C9-BA32-8FF3D403FA42}"/>
              </a:ext>
            </a:extLst>
          </p:cNvPr>
          <p:cNvPicPr>
            <a:picLocks noChangeAspect="1"/>
          </p:cNvPicPr>
          <p:nvPr/>
        </p:nvPicPr>
        <p:blipFill>
          <a:blip r:embed="rId2"/>
          <a:stretch>
            <a:fillRect/>
          </a:stretch>
        </p:blipFill>
        <p:spPr>
          <a:xfrm>
            <a:off x="3429000" y="285815"/>
            <a:ext cx="3337560" cy="860285"/>
          </a:xfrm>
          <a:prstGeom prst="rect">
            <a:avLst/>
          </a:prstGeom>
        </p:spPr>
      </p:pic>
      <p:sp>
        <p:nvSpPr>
          <p:cNvPr id="9" name="Metin kutusu 8">
            <a:extLst>
              <a:ext uri="{FF2B5EF4-FFF2-40B4-BE49-F238E27FC236}">
                <a16:creationId xmlns:a16="http://schemas.microsoft.com/office/drawing/2014/main" id="{D7FF92EF-5760-BA20-5CFF-8E090ADD935B}"/>
              </a:ext>
            </a:extLst>
          </p:cNvPr>
          <p:cNvSpPr txBox="1"/>
          <p:nvPr/>
        </p:nvSpPr>
        <p:spPr>
          <a:xfrm>
            <a:off x="184183" y="423569"/>
            <a:ext cx="3337560" cy="584775"/>
          </a:xfrm>
          <a:prstGeom prst="rect">
            <a:avLst/>
          </a:prstGeom>
          <a:noFill/>
        </p:spPr>
        <p:txBody>
          <a:bodyPr wrap="square" rtlCol="0">
            <a:spAutoFit/>
          </a:bodyPr>
          <a:lstStyle/>
          <a:p>
            <a:r>
              <a:rPr lang="tr-TR" sz="1600" b="1" dirty="0"/>
              <a:t>Multidisipliner Dental </a:t>
            </a:r>
            <a:r>
              <a:rPr lang="tr-TR" sz="1600" b="1" dirty="0" err="1"/>
              <a:t>İmplantoloji</a:t>
            </a:r>
            <a:r>
              <a:rPr lang="tr-TR" sz="1600" b="1" dirty="0"/>
              <a:t> Sempozyumu </a:t>
            </a:r>
          </a:p>
        </p:txBody>
      </p:sp>
      <p:sp>
        <p:nvSpPr>
          <p:cNvPr id="11" name="Metin kutusu 10">
            <a:extLst>
              <a:ext uri="{FF2B5EF4-FFF2-40B4-BE49-F238E27FC236}">
                <a16:creationId xmlns:a16="http://schemas.microsoft.com/office/drawing/2014/main" id="{EF255E68-FC1B-6A64-3805-D928CAC77747}"/>
              </a:ext>
            </a:extLst>
          </p:cNvPr>
          <p:cNvSpPr txBox="1"/>
          <p:nvPr/>
        </p:nvSpPr>
        <p:spPr>
          <a:xfrm>
            <a:off x="184183" y="1008344"/>
            <a:ext cx="3257550" cy="2462213"/>
          </a:xfrm>
          <a:prstGeom prst="rect">
            <a:avLst/>
          </a:prstGeom>
          <a:noFill/>
        </p:spPr>
        <p:txBody>
          <a:bodyPr wrap="square" rtlCol="0">
            <a:spAutoFit/>
          </a:bodyPr>
          <a:lstStyle/>
          <a:p>
            <a:pPr algn="just"/>
            <a:r>
              <a:rPr lang="tr-TR" sz="1400" dirty="0"/>
              <a:t>İstanbul Kent Üniversitesi’nin ev sahipliğini yaptığı Multidisipliner Dental </a:t>
            </a:r>
            <a:r>
              <a:rPr lang="tr-TR" sz="1400" dirty="0" err="1"/>
              <a:t>İmplantoloji</a:t>
            </a:r>
            <a:r>
              <a:rPr lang="tr-TR" sz="1400" dirty="0"/>
              <a:t> Sempozyumu 31 Ocak- 2 Şubat tarihleri arasında AÇBİD katkılarıyla gerçekleştirilmiştir. Sempozyumda </a:t>
            </a:r>
            <a:r>
              <a:rPr lang="tr-TR" sz="1400" b="0" i="0" dirty="0">
                <a:solidFill>
                  <a:srgbClr val="383838"/>
                </a:solidFill>
                <a:effectLst/>
                <a:latin typeface="FaktPro-Normal"/>
              </a:rPr>
              <a:t>ağız, diş ve çene cerrahisi alanında önemli çalışmalara imza atan yerli ve yabancı birçok değerli akademisyen bir araya gelerek, dental </a:t>
            </a:r>
            <a:r>
              <a:rPr lang="tr-TR" sz="1400" b="0" i="0" dirty="0" err="1">
                <a:solidFill>
                  <a:srgbClr val="383838"/>
                </a:solidFill>
                <a:effectLst/>
                <a:latin typeface="FaktPro-Normal"/>
              </a:rPr>
              <a:t>implantoloji</a:t>
            </a:r>
            <a:r>
              <a:rPr lang="tr-TR" sz="1400" b="0" i="0" dirty="0">
                <a:solidFill>
                  <a:srgbClr val="383838"/>
                </a:solidFill>
                <a:effectLst/>
                <a:latin typeface="FaktPro-Normal"/>
              </a:rPr>
              <a:t> ile ilgili güncel gelişmeleri, yeni cerrahi teknikleri ve klinik çözümleri katılımcılarla paylaşmışlardır.</a:t>
            </a:r>
            <a:endParaRPr lang="tr-TR" sz="1400" dirty="0"/>
          </a:p>
        </p:txBody>
      </p:sp>
      <p:pic>
        <p:nvPicPr>
          <p:cNvPr id="13" name="Resim 12">
            <a:extLst>
              <a:ext uri="{FF2B5EF4-FFF2-40B4-BE49-F238E27FC236}">
                <a16:creationId xmlns:a16="http://schemas.microsoft.com/office/drawing/2014/main" id="{1F15D8E2-CEA9-1F1D-688D-27D367C70982}"/>
              </a:ext>
            </a:extLst>
          </p:cNvPr>
          <p:cNvPicPr>
            <a:picLocks noChangeAspect="1"/>
          </p:cNvPicPr>
          <p:nvPr/>
        </p:nvPicPr>
        <p:blipFill>
          <a:blip r:embed="rId3">
            <a:extLst>
              <a:ext uri="{28A0092B-C50C-407E-A947-70E740481C1C}">
                <a14:useLocalDpi xmlns:a14="http://schemas.microsoft.com/office/drawing/2010/main" val="0"/>
              </a:ext>
            </a:extLst>
          </a:blip>
          <a:srcRect t="35437" b="38842"/>
          <a:stretch/>
        </p:blipFill>
        <p:spPr>
          <a:xfrm>
            <a:off x="184183" y="3615442"/>
            <a:ext cx="3252837" cy="1813808"/>
          </a:xfrm>
          <a:prstGeom prst="rect">
            <a:avLst/>
          </a:prstGeom>
        </p:spPr>
      </p:pic>
      <p:pic>
        <p:nvPicPr>
          <p:cNvPr id="17" name="Resim 16">
            <a:extLst>
              <a:ext uri="{FF2B5EF4-FFF2-40B4-BE49-F238E27FC236}">
                <a16:creationId xmlns:a16="http://schemas.microsoft.com/office/drawing/2014/main" id="{867B51DB-DC9C-E46A-9172-A2B91D5D984E}"/>
              </a:ext>
            </a:extLst>
          </p:cNvPr>
          <p:cNvPicPr>
            <a:picLocks noChangeAspect="1"/>
          </p:cNvPicPr>
          <p:nvPr/>
        </p:nvPicPr>
        <p:blipFill>
          <a:blip r:embed="rId4">
            <a:extLst>
              <a:ext uri="{28A0092B-C50C-407E-A947-70E740481C1C}">
                <a14:useLocalDpi xmlns:a14="http://schemas.microsoft.com/office/drawing/2010/main" val="0"/>
              </a:ext>
            </a:extLst>
          </a:blip>
          <a:srcRect t="28466" b="43617"/>
          <a:stretch/>
        </p:blipFill>
        <p:spPr>
          <a:xfrm>
            <a:off x="3589291" y="3615443"/>
            <a:ext cx="2996896" cy="1813808"/>
          </a:xfrm>
          <a:prstGeom prst="rect">
            <a:avLst/>
          </a:prstGeom>
        </p:spPr>
      </p:pic>
      <p:pic>
        <p:nvPicPr>
          <p:cNvPr id="20" name="Resim 19">
            <a:extLst>
              <a:ext uri="{FF2B5EF4-FFF2-40B4-BE49-F238E27FC236}">
                <a16:creationId xmlns:a16="http://schemas.microsoft.com/office/drawing/2014/main" id="{8DB592E3-9D22-9273-6F94-6B9DDBD4C278}"/>
              </a:ext>
            </a:extLst>
          </p:cNvPr>
          <p:cNvPicPr>
            <a:picLocks noChangeAspect="1"/>
          </p:cNvPicPr>
          <p:nvPr/>
        </p:nvPicPr>
        <p:blipFill>
          <a:blip r:embed="rId5">
            <a:extLst>
              <a:ext uri="{28A0092B-C50C-407E-A947-70E740481C1C}">
                <a14:useLocalDpi xmlns:a14="http://schemas.microsoft.com/office/drawing/2010/main" val="0"/>
              </a:ext>
            </a:extLst>
          </a:blip>
          <a:srcRect t="33262" b="38875"/>
          <a:stretch/>
        </p:blipFill>
        <p:spPr>
          <a:xfrm>
            <a:off x="3445820" y="1290985"/>
            <a:ext cx="3320740" cy="2005885"/>
          </a:xfrm>
          <a:prstGeom prst="rect">
            <a:avLst/>
          </a:prstGeom>
        </p:spPr>
      </p:pic>
      <p:sp>
        <p:nvSpPr>
          <p:cNvPr id="22" name="Metin kutusu 21">
            <a:extLst>
              <a:ext uri="{FF2B5EF4-FFF2-40B4-BE49-F238E27FC236}">
                <a16:creationId xmlns:a16="http://schemas.microsoft.com/office/drawing/2014/main" id="{7295FEDC-5828-DBC7-CF94-03034C8F7889}"/>
              </a:ext>
            </a:extLst>
          </p:cNvPr>
          <p:cNvSpPr txBox="1"/>
          <p:nvPr/>
        </p:nvSpPr>
        <p:spPr>
          <a:xfrm>
            <a:off x="90749" y="5669891"/>
            <a:ext cx="3749040" cy="338554"/>
          </a:xfrm>
          <a:prstGeom prst="rect">
            <a:avLst/>
          </a:prstGeom>
          <a:noFill/>
        </p:spPr>
        <p:txBody>
          <a:bodyPr wrap="square" rtlCol="0">
            <a:spAutoFit/>
          </a:bodyPr>
          <a:lstStyle/>
          <a:p>
            <a:r>
              <a:rPr lang="tr-TR" sz="1600" b="1" dirty="0"/>
              <a:t>AÇBİD 18. Uluslararası Kongresi</a:t>
            </a:r>
          </a:p>
        </p:txBody>
      </p:sp>
      <p:sp>
        <p:nvSpPr>
          <p:cNvPr id="25" name="Metin kutusu 24">
            <a:extLst>
              <a:ext uri="{FF2B5EF4-FFF2-40B4-BE49-F238E27FC236}">
                <a16:creationId xmlns:a16="http://schemas.microsoft.com/office/drawing/2014/main" id="{82A40C37-C412-D469-2E25-3CD2AD602200}"/>
              </a:ext>
            </a:extLst>
          </p:cNvPr>
          <p:cNvSpPr txBox="1"/>
          <p:nvPr/>
        </p:nvSpPr>
        <p:spPr>
          <a:xfrm>
            <a:off x="184182" y="6096000"/>
            <a:ext cx="3467281" cy="3323987"/>
          </a:xfrm>
          <a:prstGeom prst="rect">
            <a:avLst/>
          </a:prstGeom>
          <a:noFill/>
        </p:spPr>
        <p:txBody>
          <a:bodyPr wrap="square">
            <a:spAutoFit/>
          </a:bodyPr>
          <a:lstStyle/>
          <a:p>
            <a:pPr algn="just">
              <a:buNone/>
            </a:pPr>
            <a:r>
              <a:rPr lang="tr-TR" sz="1400" dirty="0"/>
              <a:t>24–27 Nisan 2025 tarihleri arasında Antalya’da gerçekleşen AÇBİD 18. Uluslararası Kongresi, 308 katılımcı ve zengin bilimsel içeriğiyle ağız, diş ve çene cerrahisi camiasına ilham verici bir platform sundu.</a:t>
            </a:r>
          </a:p>
          <a:p>
            <a:pPr algn="just">
              <a:buNone/>
            </a:pPr>
            <a:r>
              <a:rPr lang="tr-TR" sz="1400" dirty="0"/>
              <a:t>Toplam 7 ana sempozyum, 6 </a:t>
            </a:r>
            <a:r>
              <a:rPr lang="tr-TR" sz="1400" dirty="0" err="1"/>
              <a:t>masterclass</a:t>
            </a:r>
            <a:r>
              <a:rPr lang="tr-TR" sz="1400" dirty="0"/>
              <a:t>, 3 uygulamalı kurs ve 2 özel EACMFS oturumu ile kongre, güncel bilgi paylaşımı ve uygulamalı eğitimi başarıyla harmanladı. Ayrıca, aralarında EACMFS başkanı Prof. Dr. Nick </a:t>
            </a:r>
            <a:r>
              <a:rPr lang="tr-TR" sz="1400" dirty="0" err="1"/>
              <a:t>Kalavrezos</a:t>
            </a:r>
            <a:r>
              <a:rPr lang="tr-TR" sz="1400" dirty="0"/>
              <a:t>, Prof. Dr. </a:t>
            </a:r>
            <a:r>
              <a:rPr lang="tr-TR" sz="1400" dirty="0" err="1"/>
              <a:t>Velupillai</a:t>
            </a:r>
            <a:r>
              <a:rPr lang="tr-TR" sz="1400" dirty="0"/>
              <a:t> </a:t>
            </a:r>
            <a:r>
              <a:rPr lang="tr-TR" sz="1400" dirty="0" err="1"/>
              <a:t>Ilankovan</a:t>
            </a:r>
            <a:r>
              <a:rPr lang="tr-TR" sz="1400" dirty="0"/>
              <a:t>, Prof. Dr. Reha </a:t>
            </a:r>
            <a:r>
              <a:rPr lang="tr-TR" sz="1400" dirty="0" err="1"/>
              <a:t>Kişnişci</a:t>
            </a:r>
            <a:r>
              <a:rPr lang="tr-TR" sz="1400" dirty="0"/>
              <a:t>, Prof. Dr. </a:t>
            </a:r>
            <a:r>
              <a:rPr lang="tr-TR" sz="1400" dirty="0" err="1"/>
              <a:t>Gabriele</a:t>
            </a:r>
            <a:r>
              <a:rPr lang="tr-TR" sz="1400" dirty="0"/>
              <a:t> </a:t>
            </a:r>
            <a:r>
              <a:rPr lang="tr-TR" sz="1400" dirty="0" err="1"/>
              <a:t>Millesi</a:t>
            </a:r>
            <a:r>
              <a:rPr lang="tr-TR" sz="1400" dirty="0"/>
              <a:t> ve Prof. Dr. Michael </a:t>
            </a:r>
            <a:r>
              <a:rPr lang="tr-TR" sz="1400" dirty="0" err="1"/>
              <a:t>Miloro’nun</a:t>
            </a:r>
            <a:r>
              <a:rPr lang="tr-TR" sz="1400" dirty="0"/>
              <a:t> da bulunduğu 21 ulusal ve uluslararası davetli konuşmacı kongremize değerli katkılar sundu.</a:t>
            </a:r>
          </a:p>
        </p:txBody>
      </p:sp>
      <p:pic>
        <p:nvPicPr>
          <p:cNvPr id="32" name="Resim 31">
            <a:extLst>
              <a:ext uri="{FF2B5EF4-FFF2-40B4-BE49-F238E27FC236}">
                <a16:creationId xmlns:a16="http://schemas.microsoft.com/office/drawing/2014/main" id="{FEF2F97D-A458-4F20-EA8F-C9364968D11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41267" y="9115871"/>
            <a:ext cx="2924779" cy="1949853"/>
          </a:xfrm>
          <a:prstGeom prst="rect">
            <a:avLst/>
          </a:prstGeom>
        </p:spPr>
      </p:pic>
      <p:pic>
        <p:nvPicPr>
          <p:cNvPr id="34" name="Resim 33">
            <a:extLst>
              <a:ext uri="{FF2B5EF4-FFF2-40B4-BE49-F238E27FC236}">
                <a16:creationId xmlns:a16="http://schemas.microsoft.com/office/drawing/2014/main" id="{FF88674D-5854-5541-FC2F-9CDF660613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570" y="9715403"/>
            <a:ext cx="3286173" cy="2190782"/>
          </a:xfrm>
          <a:prstGeom prst="rect">
            <a:avLst/>
          </a:prstGeom>
        </p:spPr>
      </p:pic>
      <p:pic>
        <p:nvPicPr>
          <p:cNvPr id="36" name="Resim 35">
            <a:extLst>
              <a:ext uri="{FF2B5EF4-FFF2-40B4-BE49-F238E27FC236}">
                <a16:creationId xmlns:a16="http://schemas.microsoft.com/office/drawing/2014/main" id="{FFBD35F1-2FAD-4883-D422-287FE029002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51463" y="6827346"/>
            <a:ext cx="2924778" cy="1949852"/>
          </a:xfrm>
          <a:prstGeom prst="rect">
            <a:avLst/>
          </a:prstGeom>
        </p:spPr>
      </p:pic>
    </p:spTree>
    <p:extLst>
      <p:ext uri="{BB962C8B-B14F-4D97-AF65-F5344CB8AC3E}">
        <p14:creationId xmlns:p14="http://schemas.microsoft.com/office/powerpoint/2010/main" val="13965581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Metin kutusu 8">
            <a:extLst>
              <a:ext uri="{FF2B5EF4-FFF2-40B4-BE49-F238E27FC236}">
                <a16:creationId xmlns:a16="http://schemas.microsoft.com/office/drawing/2014/main" id="{366509C3-DF39-0D16-0D69-17157506FF98}"/>
              </a:ext>
            </a:extLst>
          </p:cNvPr>
          <p:cNvSpPr txBox="1"/>
          <p:nvPr/>
        </p:nvSpPr>
        <p:spPr>
          <a:xfrm>
            <a:off x="3361366" y="11819174"/>
            <a:ext cx="3429836" cy="276999"/>
          </a:xfrm>
          <a:prstGeom prst="rect">
            <a:avLst/>
          </a:prstGeom>
          <a:noFill/>
        </p:spPr>
        <p:txBody>
          <a:bodyPr wrap="square" rtlCol="0">
            <a:spAutoFit/>
          </a:bodyPr>
          <a:lstStyle/>
          <a:p>
            <a:r>
              <a:rPr lang="tr-TR" sz="1200" dirty="0">
                <a:latin typeface="Lucida Handwriting" panose="03010101010101010101" pitchFamily="66" charset="0"/>
                <a:cs typeface="Arial" panose="020B0604020202020204" pitchFamily="34" charset="0"/>
              </a:rPr>
              <a:t>Dr. Alper SİNDEL &amp; Dr. Öznur ÖZALP</a:t>
            </a:r>
          </a:p>
        </p:txBody>
      </p:sp>
      <p:sp>
        <p:nvSpPr>
          <p:cNvPr id="8" name="Metin kutusu 7">
            <a:extLst>
              <a:ext uri="{FF2B5EF4-FFF2-40B4-BE49-F238E27FC236}">
                <a16:creationId xmlns:a16="http://schemas.microsoft.com/office/drawing/2014/main" id="{5790A9A6-35A6-9EDF-E16B-9D2CBC10E0A7}"/>
              </a:ext>
            </a:extLst>
          </p:cNvPr>
          <p:cNvSpPr txBox="1"/>
          <p:nvPr/>
        </p:nvSpPr>
        <p:spPr>
          <a:xfrm>
            <a:off x="303796" y="4775223"/>
            <a:ext cx="3162300" cy="1600438"/>
          </a:xfrm>
          <a:prstGeom prst="rect">
            <a:avLst/>
          </a:prstGeom>
          <a:noFill/>
        </p:spPr>
        <p:txBody>
          <a:bodyPr wrap="square" rtlCol="0">
            <a:spAutoFit/>
          </a:bodyPr>
          <a:lstStyle/>
          <a:p>
            <a:r>
              <a:rPr lang="tr-TR" sz="1400" b="1" dirty="0"/>
              <a:t>Timuçin </a:t>
            </a:r>
            <a:r>
              <a:rPr lang="tr-TR" sz="1400" b="1" dirty="0" err="1"/>
              <a:t>Baykul</a:t>
            </a:r>
            <a:r>
              <a:rPr lang="tr-TR" sz="1400" b="1" dirty="0"/>
              <a:t> Yurt Dışı Destek Programı</a:t>
            </a:r>
          </a:p>
          <a:p>
            <a:pPr algn="just"/>
            <a:r>
              <a:rPr lang="tr-TR" sz="1400" dirty="0"/>
              <a:t>Prof. Dr. Timuçin </a:t>
            </a:r>
            <a:r>
              <a:rPr lang="tr-TR" sz="1400" dirty="0" err="1"/>
              <a:t>Baykul’un</a:t>
            </a:r>
            <a:r>
              <a:rPr lang="tr-TR" sz="1400" dirty="0"/>
              <a:t> adını yaşatmak adına her yıl düzenlediğimiz yurt dışı deneyim ve destek programının 2025 yılı sahipleri </a:t>
            </a:r>
            <a:r>
              <a:rPr lang="tr-TR" sz="1400" dirty="0" err="1"/>
              <a:t>Dt</a:t>
            </a:r>
            <a:r>
              <a:rPr lang="tr-TR" sz="1400" dirty="0"/>
              <a:t>. Melis Haydarpaşa Yalçın ve </a:t>
            </a:r>
            <a:r>
              <a:rPr lang="tr-TR" sz="1400" dirty="0" err="1"/>
              <a:t>Dt</a:t>
            </a:r>
            <a:r>
              <a:rPr lang="tr-TR" sz="1400" dirty="0"/>
              <a:t>. Selen Onat oldu. </a:t>
            </a:r>
          </a:p>
        </p:txBody>
      </p:sp>
      <p:sp>
        <p:nvSpPr>
          <p:cNvPr id="11" name="Metin kutusu 10">
            <a:extLst>
              <a:ext uri="{FF2B5EF4-FFF2-40B4-BE49-F238E27FC236}">
                <a16:creationId xmlns:a16="http://schemas.microsoft.com/office/drawing/2014/main" id="{20874DAC-EFE7-85BC-0ED6-EE03DAB50A05}"/>
              </a:ext>
            </a:extLst>
          </p:cNvPr>
          <p:cNvSpPr txBox="1"/>
          <p:nvPr/>
        </p:nvSpPr>
        <p:spPr>
          <a:xfrm>
            <a:off x="294316" y="698668"/>
            <a:ext cx="3211196" cy="1169551"/>
          </a:xfrm>
          <a:prstGeom prst="rect">
            <a:avLst/>
          </a:prstGeom>
          <a:noFill/>
        </p:spPr>
        <p:txBody>
          <a:bodyPr wrap="square">
            <a:spAutoFit/>
          </a:bodyPr>
          <a:lstStyle/>
          <a:p>
            <a:pPr algn="just"/>
            <a:r>
              <a:rPr lang="tr-TR" sz="1400" dirty="0"/>
              <a:t>Bilimsel sunumlarda 104 sözlü, 113 poster bildirisi yer aldı. Özellikle genç meslektaşlarımızı destekleyen “</a:t>
            </a:r>
            <a:r>
              <a:rPr lang="tr-TR" sz="1400" dirty="0" err="1"/>
              <a:t>NextGen</a:t>
            </a:r>
            <a:r>
              <a:rPr lang="tr-TR" sz="1400" dirty="0"/>
              <a:t>” oturumları ve gelenekselleşen Asistan Sınavı, bu yıl da yoğun ilgi gördü.</a:t>
            </a:r>
          </a:p>
        </p:txBody>
      </p:sp>
      <p:pic>
        <p:nvPicPr>
          <p:cNvPr id="29" name="Resim 28">
            <a:extLst>
              <a:ext uri="{FF2B5EF4-FFF2-40B4-BE49-F238E27FC236}">
                <a16:creationId xmlns:a16="http://schemas.microsoft.com/office/drawing/2014/main" id="{C8938721-B885-07B1-8104-BB6B42DEDDE9}"/>
              </a:ext>
            </a:extLst>
          </p:cNvPr>
          <p:cNvPicPr>
            <a:picLocks noChangeAspect="1"/>
          </p:cNvPicPr>
          <p:nvPr/>
        </p:nvPicPr>
        <p:blipFill>
          <a:blip r:embed="rId2">
            <a:extLst>
              <a:ext uri="{28A0092B-C50C-407E-A947-70E740481C1C}">
                <a14:useLocalDpi xmlns:a14="http://schemas.microsoft.com/office/drawing/2010/main" val="0"/>
              </a:ext>
            </a:extLst>
          </a:blip>
          <a:srcRect r="15208"/>
          <a:stretch/>
        </p:blipFill>
        <p:spPr>
          <a:xfrm>
            <a:off x="3798188" y="252897"/>
            <a:ext cx="2896489" cy="2192457"/>
          </a:xfrm>
          <a:prstGeom prst="rect">
            <a:avLst/>
          </a:prstGeom>
        </p:spPr>
      </p:pic>
      <p:pic>
        <p:nvPicPr>
          <p:cNvPr id="39" name="Resim 38">
            <a:extLst>
              <a:ext uri="{FF2B5EF4-FFF2-40B4-BE49-F238E27FC236}">
                <a16:creationId xmlns:a16="http://schemas.microsoft.com/office/drawing/2014/main" id="{61D7F4F0-F902-A362-E770-58B9D9843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3111" y="2486200"/>
            <a:ext cx="2924778" cy="1949852"/>
          </a:xfrm>
          <a:prstGeom prst="rect">
            <a:avLst/>
          </a:prstGeom>
        </p:spPr>
      </p:pic>
      <p:pic>
        <p:nvPicPr>
          <p:cNvPr id="15" name="Resim 14">
            <a:extLst>
              <a:ext uri="{FF2B5EF4-FFF2-40B4-BE49-F238E27FC236}">
                <a16:creationId xmlns:a16="http://schemas.microsoft.com/office/drawing/2014/main" id="{B397850D-E54A-3A46-7E45-F814884FF9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4316" y="2290207"/>
            <a:ext cx="3171780" cy="2114520"/>
          </a:xfrm>
          <a:prstGeom prst="rect">
            <a:avLst/>
          </a:prstGeom>
        </p:spPr>
      </p:pic>
      <p:pic>
        <p:nvPicPr>
          <p:cNvPr id="20" name="Resim 19">
            <a:extLst>
              <a:ext uri="{FF2B5EF4-FFF2-40B4-BE49-F238E27FC236}">
                <a16:creationId xmlns:a16="http://schemas.microsoft.com/office/drawing/2014/main" id="{7BF28F49-5EC8-78EF-7D41-3EAB3425ABD3}"/>
              </a:ext>
            </a:extLst>
          </p:cNvPr>
          <p:cNvPicPr>
            <a:picLocks noChangeAspect="1"/>
          </p:cNvPicPr>
          <p:nvPr/>
        </p:nvPicPr>
        <p:blipFill>
          <a:blip r:embed="rId5">
            <a:extLst>
              <a:ext uri="{28A0092B-C50C-407E-A947-70E740481C1C}">
                <a14:useLocalDpi xmlns:a14="http://schemas.microsoft.com/office/drawing/2010/main" val="0"/>
              </a:ext>
            </a:extLst>
          </a:blip>
          <a:srcRect t="18784" b="41219"/>
          <a:stretch/>
        </p:blipFill>
        <p:spPr>
          <a:xfrm>
            <a:off x="4331751" y="4678283"/>
            <a:ext cx="1931889" cy="1675150"/>
          </a:xfrm>
          <a:prstGeom prst="rect">
            <a:avLst/>
          </a:prstGeom>
        </p:spPr>
      </p:pic>
      <p:sp>
        <p:nvSpPr>
          <p:cNvPr id="23" name="Metin kutusu 22">
            <a:extLst>
              <a:ext uri="{FF2B5EF4-FFF2-40B4-BE49-F238E27FC236}">
                <a16:creationId xmlns:a16="http://schemas.microsoft.com/office/drawing/2014/main" id="{6FED8C06-C041-F7C9-73DC-FEEDC7A898D8}"/>
              </a:ext>
            </a:extLst>
          </p:cNvPr>
          <p:cNvSpPr txBox="1"/>
          <p:nvPr/>
        </p:nvSpPr>
        <p:spPr>
          <a:xfrm>
            <a:off x="163322" y="6481476"/>
            <a:ext cx="6531353" cy="338554"/>
          </a:xfrm>
          <a:prstGeom prst="rect">
            <a:avLst/>
          </a:prstGeom>
          <a:noFill/>
        </p:spPr>
        <p:txBody>
          <a:bodyPr wrap="square">
            <a:spAutoFit/>
          </a:bodyPr>
          <a:lstStyle/>
          <a:p>
            <a:r>
              <a:rPr lang="en-US" sz="1600" b="1" i="0" dirty="0">
                <a:solidFill>
                  <a:srgbClr val="000000"/>
                </a:solidFill>
                <a:effectLst/>
              </a:rPr>
              <a:t>26</a:t>
            </a:r>
            <a:r>
              <a:rPr lang="tr-TR" sz="1600" b="1" dirty="0" err="1">
                <a:solidFill>
                  <a:srgbClr val="000000"/>
                </a:solidFill>
              </a:rPr>
              <a:t>th</a:t>
            </a:r>
            <a:r>
              <a:rPr lang="en-US" sz="1600" b="1" i="0" dirty="0">
                <a:solidFill>
                  <a:srgbClr val="000000"/>
                </a:solidFill>
                <a:effectLst/>
              </a:rPr>
              <a:t> International Conference on Oral and Maxillofacial Surgery (ICOMS)</a:t>
            </a:r>
            <a:endParaRPr lang="tr-TR" sz="1600" b="1" dirty="0"/>
          </a:p>
        </p:txBody>
      </p:sp>
      <p:sp>
        <p:nvSpPr>
          <p:cNvPr id="24" name="Metin kutusu 23">
            <a:extLst>
              <a:ext uri="{FF2B5EF4-FFF2-40B4-BE49-F238E27FC236}">
                <a16:creationId xmlns:a16="http://schemas.microsoft.com/office/drawing/2014/main" id="{E3899F1E-F18B-D675-D171-C8178EA0509F}"/>
              </a:ext>
            </a:extLst>
          </p:cNvPr>
          <p:cNvSpPr txBox="1"/>
          <p:nvPr/>
        </p:nvSpPr>
        <p:spPr>
          <a:xfrm>
            <a:off x="163324" y="6746157"/>
            <a:ext cx="3211196" cy="2893100"/>
          </a:xfrm>
          <a:prstGeom prst="rect">
            <a:avLst/>
          </a:prstGeom>
          <a:noFill/>
        </p:spPr>
        <p:txBody>
          <a:bodyPr wrap="square" rtlCol="0">
            <a:spAutoFit/>
          </a:bodyPr>
          <a:lstStyle/>
          <a:p>
            <a:pPr algn="just"/>
            <a:r>
              <a:rPr lang="tr-TR" sz="1400" dirty="0"/>
              <a:t>Oral ve maksillofasiyal cerrahi alanında dünyanın dört bir yanından gelen katılımcılar, 22–25 Mayıs 2025 tarihlerinde Singapur’da düzenlenen 26. Uluslararası Oral ve Maksillofasiyal Cerrahi Kongresi (ICOMS 2025)’</a:t>
            </a:r>
            <a:r>
              <a:rPr lang="tr-TR" sz="1400" dirty="0" err="1"/>
              <a:t>nde</a:t>
            </a:r>
            <a:r>
              <a:rPr lang="tr-TR" sz="1400" dirty="0"/>
              <a:t> bir araya geldi. Derneğimiz üyelerinin de katıldığı programda, sempozyumlar, konferanslar, poster oturumları ve çeşitli etkileşim alanlarıyla katılımcılar hem güncel gelişmeleri takip etme hem de küresel ağlarını genişletme fırsatı yakaladı.</a:t>
            </a:r>
          </a:p>
        </p:txBody>
      </p:sp>
      <p:pic>
        <p:nvPicPr>
          <p:cNvPr id="28" name="Resim 27">
            <a:extLst>
              <a:ext uri="{FF2B5EF4-FFF2-40B4-BE49-F238E27FC236}">
                <a16:creationId xmlns:a16="http://schemas.microsoft.com/office/drawing/2014/main" id="{18383ED3-065B-6D46-A084-3EE669E48FC0}"/>
              </a:ext>
            </a:extLst>
          </p:cNvPr>
          <p:cNvPicPr>
            <a:picLocks noChangeAspect="1"/>
          </p:cNvPicPr>
          <p:nvPr/>
        </p:nvPicPr>
        <p:blipFill>
          <a:blip r:embed="rId6">
            <a:extLst>
              <a:ext uri="{28A0092B-C50C-407E-A947-70E740481C1C}">
                <a14:useLocalDpi xmlns:a14="http://schemas.microsoft.com/office/drawing/2010/main" val="0"/>
              </a:ext>
            </a:extLst>
          </a:blip>
          <a:srcRect t="31218" b="42225"/>
          <a:stretch/>
        </p:blipFill>
        <p:spPr>
          <a:xfrm>
            <a:off x="3496693" y="7268300"/>
            <a:ext cx="3211196" cy="1848814"/>
          </a:xfrm>
          <a:prstGeom prst="rect">
            <a:avLst/>
          </a:prstGeom>
        </p:spPr>
      </p:pic>
      <p:sp>
        <p:nvSpPr>
          <p:cNvPr id="2" name="Metin kutusu 1">
            <a:extLst>
              <a:ext uri="{FF2B5EF4-FFF2-40B4-BE49-F238E27FC236}">
                <a16:creationId xmlns:a16="http://schemas.microsoft.com/office/drawing/2014/main" id="{198B42B6-E658-6241-DB47-94FE26D365D7}"/>
              </a:ext>
            </a:extLst>
          </p:cNvPr>
          <p:cNvSpPr txBox="1"/>
          <p:nvPr/>
        </p:nvSpPr>
        <p:spPr>
          <a:xfrm>
            <a:off x="148532" y="10164329"/>
            <a:ext cx="3317564" cy="954107"/>
          </a:xfrm>
          <a:prstGeom prst="rect">
            <a:avLst/>
          </a:prstGeom>
          <a:noFill/>
        </p:spPr>
        <p:txBody>
          <a:bodyPr wrap="square" rtlCol="0">
            <a:spAutoFit/>
          </a:bodyPr>
          <a:lstStyle/>
          <a:p>
            <a:pPr algn="just"/>
            <a:r>
              <a:rPr lang="tr-TR" sz="1400" dirty="0"/>
              <a:t>ACBİD olağan genel kurul toplantısı 1 Haziran 2025 tarihinde Ankara’da gerçekleştirilmiş olup toplantıda ACBİD Yönetim Kurulu seçimi yapılmıştır. </a:t>
            </a:r>
          </a:p>
        </p:txBody>
      </p:sp>
      <p:sp>
        <p:nvSpPr>
          <p:cNvPr id="3" name="Metin kutusu 2">
            <a:extLst>
              <a:ext uri="{FF2B5EF4-FFF2-40B4-BE49-F238E27FC236}">
                <a16:creationId xmlns:a16="http://schemas.microsoft.com/office/drawing/2014/main" id="{F0B389D5-A377-378E-5401-97B25D6D4FD7}"/>
              </a:ext>
            </a:extLst>
          </p:cNvPr>
          <p:cNvSpPr txBox="1"/>
          <p:nvPr/>
        </p:nvSpPr>
        <p:spPr>
          <a:xfrm>
            <a:off x="163322" y="9732516"/>
            <a:ext cx="3788144" cy="338554"/>
          </a:xfrm>
          <a:prstGeom prst="rect">
            <a:avLst/>
          </a:prstGeom>
          <a:noFill/>
        </p:spPr>
        <p:txBody>
          <a:bodyPr wrap="square" rtlCol="0">
            <a:spAutoFit/>
          </a:bodyPr>
          <a:lstStyle/>
          <a:p>
            <a:r>
              <a:rPr lang="tr-TR" sz="1600" b="1" dirty="0"/>
              <a:t>AÇBİD Olağan Genel Kurul Toplantısı</a:t>
            </a:r>
          </a:p>
        </p:txBody>
      </p:sp>
    </p:spTree>
    <p:extLst>
      <p:ext uri="{BB962C8B-B14F-4D97-AF65-F5344CB8AC3E}">
        <p14:creationId xmlns:p14="http://schemas.microsoft.com/office/powerpoint/2010/main" val="152870247"/>
      </p:ext>
    </p:extLst>
  </p:cSld>
  <p:clrMapOvr>
    <a:masterClrMapping/>
  </p:clrMapOvr>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eması">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7724</TotalTime>
  <Words>676</Words>
  <Application>Microsoft Macintosh PowerPoint</Application>
  <PresentationFormat>Geniş ekran</PresentationFormat>
  <Paragraphs>27</Paragraphs>
  <Slides>4</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4</vt:i4>
      </vt:variant>
    </vt:vector>
  </HeadingPairs>
  <TitlesOfParts>
    <vt:vector size="10" baseType="lpstr">
      <vt:lpstr>Arial</vt:lpstr>
      <vt:lpstr>Calibri</vt:lpstr>
      <vt:lpstr>Calibri Light</vt:lpstr>
      <vt:lpstr>FaktPro-Normal</vt:lpstr>
      <vt:lpstr>Lucida Handwriting</vt:lpstr>
      <vt:lpstr>Office Teması</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busehan bilgin</dc:creator>
  <cp:lastModifiedBy>ÖZNUR ÖZALP</cp:lastModifiedBy>
  <cp:revision>81</cp:revision>
  <dcterms:created xsi:type="dcterms:W3CDTF">2023-03-06T20:52:30Z</dcterms:created>
  <dcterms:modified xsi:type="dcterms:W3CDTF">2025-07-03T11:05:46Z</dcterms:modified>
</cp:coreProperties>
</file>